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5" r:id="rId2"/>
    <p:sldId id="314" r:id="rId3"/>
    <p:sldId id="309" r:id="rId4"/>
    <p:sldId id="258" r:id="rId5"/>
    <p:sldId id="301" r:id="rId6"/>
    <p:sldId id="299" r:id="rId7"/>
    <p:sldId id="302" r:id="rId8"/>
    <p:sldId id="306" r:id="rId9"/>
    <p:sldId id="303" r:id="rId10"/>
    <p:sldId id="310" r:id="rId11"/>
    <p:sldId id="313" r:id="rId12"/>
    <p:sldId id="305" r:id="rId13"/>
    <p:sldId id="311" r:id="rId14"/>
    <p:sldId id="2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30">
          <p15:clr>
            <a:srgbClr val="A4A3A4"/>
          </p15:clr>
        </p15:guide>
        <p15:guide id="3" pos="317" userDrawn="1">
          <p15:clr>
            <a:srgbClr val="A4A3A4"/>
          </p15:clr>
        </p15:guide>
        <p15:guide id="4" pos="1786">
          <p15:clr>
            <a:srgbClr val="A4A3A4"/>
          </p15:clr>
        </p15:guide>
        <p15:guide id="5" pos="27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F1F2"/>
    <a:srgbClr val="003366"/>
    <a:srgbClr val="4BC483"/>
    <a:srgbClr val="006FBF"/>
    <a:srgbClr val="D9D9D9"/>
    <a:srgbClr val="002147"/>
    <a:srgbClr val="4DA0FF"/>
    <a:srgbClr val="BD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DB387-ACA0-4FF6-A896-BCAE601BF1B2}" v="12" dt="2019-08-18T13:06:04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6" autoAdjust="0"/>
    <p:restoredTop sz="95430" autoAdjust="0"/>
  </p:normalViewPr>
  <p:slideViewPr>
    <p:cSldViewPr snapToGrid="0" showGuides="1">
      <p:cViewPr varScale="1">
        <p:scale>
          <a:sx n="88" d="100"/>
          <a:sy n="88" d="100"/>
        </p:scale>
        <p:origin x="301" y="51"/>
      </p:cViewPr>
      <p:guideLst>
        <p:guide orient="horz" pos="2160"/>
        <p:guide pos="3030"/>
        <p:guide pos="317"/>
        <p:guide pos="1786"/>
        <p:guide pos="27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朱 明远" userId="28e6a57b2fb0c147" providerId="LiveId" clId="{C0DDB387-ACA0-4FF6-A896-BCAE601BF1B2}"/>
    <pc:docChg chg="custSel modSld sldOrd">
      <pc:chgData name="朱 明远" userId="28e6a57b2fb0c147" providerId="LiveId" clId="{C0DDB387-ACA0-4FF6-A896-BCAE601BF1B2}" dt="2019-08-18T13:15:55.584" v="170" actId="1076"/>
      <pc:docMkLst>
        <pc:docMk/>
      </pc:docMkLst>
      <pc:sldChg chg="modSp">
        <pc:chgData name="朱 明远" userId="28e6a57b2fb0c147" providerId="LiveId" clId="{C0DDB387-ACA0-4FF6-A896-BCAE601BF1B2}" dt="2019-08-18T08:32:32.758" v="34" actId="20577"/>
        <pc:sldMkLst>
          <pc:docMk/>
          <pc:sldMk cId="0" sldId="265"/>
        </pc:sldMkLst>
        <pc:spChg chg="mod">
          <ac:chgData name="朱 明远" userId="28e6a57b2fb0c147" providerId="LiveId" clId="{C0DDB387-ACA0-4FF6-A896-BCAE601BF1B2}" dt="2019-08-18T08:32:32.758" v="34" actId="20577"/>
          <ac:spMkLst>
            <pc:docMk/>
            <pc:sldMk cId="0" sldId="265"/>
            <ac:spMk id="21" creationId="{00000000-0000-0000-0000-000000000000}"/>
          </ac:spMkLst>
        </pc:spChg>
      </pc:sldChg>
      <pc:sldChg chg="delSp modSp">
        <pc:chgData name="朱 明远" userId="28e6a57b2fb0c147" providerId="LiveId" clId="{C0DDB387-ACA0-4FF6-A896-BCAE601BF1B2}" dt="2019-08-18T13:15:55.584" v="170" actId="1076"/>
        <pc:sldMkLst>
          <pc:docMk/>
          <pc:sldMk cId="946531727" sldId="294"/>
        </pc:sldMkLst>
        <pc:spChg chg="mod">
          <ac:chgData name="朱 明远" userId="28e6a57b2fb0c147" providerId="LiveId" clId="{C0DDB387-ACA0-4FF6-A896-BCAE601BF1B2}" dt="2019-08-18T13:15:47.350" v="167" actId="20577"/>
          <ac:spMkLst>
            <pc:docMk/>
            <pc:sldMk cId="946531727" sldId="294"/>
            <ac:spMk id="24" creationId="{00000000-0000-0000-0000-000000000000}"/>
          </ac:spMkLst>
        </pc:spChg>
        <pc:spChg chg="del">
          <ac:chgData name="朱 明远" userId="28e6a57b2fb0c147" providerId="LiveId" clId="{C0DDB387-ACA0-4FF6-A896-BCAE601BF1B2}" dt="2019-08-18T13:15:50.238" v="168" actId="478"/>
          <ac:spMkLst>
            <pc:docMk/>
            <pc:sldMk cId="946531727" sldId="294"/>
            <ac:spMk id="43" creationId="{00000000-0000-0000-0000-000000000000}"/>
          </ac:spMkLst>
        </pc:spChg>
        <pc:picChg chg="mod">
          <ac:chgData name="朱 明远" userId="28e6a57b2fb0c147" providerId="LiveId" clId="{C0DDB387-ACA0-4FF6-A896-BCAE601BF1B2}" dt="2019-08-18T13:15:55.584" v="170" actId="1076"/>
          <ac:picMkLst>
            <pc:docMk/>
            <pc:sldMk cId="946531727" sldId="294"/>
            <ac:picMk id="2" creationId="{D710D540-DDD3-4240-B2CC-2DD21217264D}"/>
          </ac:picMkLst>
        </pc:picChg>
      </pc:sldChg>
      <pc:sldChg chg="modSp">
        <pc:chgData name="朱 明远" userId="28e6a57b2fb0c147" providerId="LiveId" clId="{C0DDB387-ACA0-4FF6-A896-BCAE601BF1B2}" dt="2019-08-18T12:29:17.608" v="103" actId="14100"/>
        <pc:sldMkLst>
          <pc:docMk/>
          <pc:sldMk cId="1870655725" sldId="302"/>
        </pc:sldMkLst>
        <pc:spChg chg="mod">
          <ac:chgData name="朱 明远" userId="28e6a57b2fb0c147" providerId="LiveId" clId="{C0DDB387-ACA0-4FF6-A896-BCAE601BF1B2}" dt="2019-08-18T12:26:12.829" v="38"/>
          <ac:spMkLst>
            <pc:docMk/>
            <pc:sldMk cId="1870655725" sldId="302"/>
            <ac:spMk id="24" creationId="{00000000-0000-0000-0000-000000000000}"/>
          </ac:spMkLst>
        </pc:spChg>
        <pc:spChg chg="mod">
          <ac:chgData name="朱 明远" userId="28e6a57b2fb0c147" providerId="LiveId" clId="{C0DDB387-ACA0-4FF6-A896-BCAE601BF1B2}" dt="2019-08-18T12:29:17.608" v="103" actId="14100"/>
          <ac:spMkLst>
            <pc:docMk/>
            <pc:sldMk cId="1870655725" sldId="302"/>
            <ac:spMk id="43" creationId="{00000000-0000-0000-0000-000000000000}"/>
          </ac:spMkLst>
        </pc:spChg>
      </pc:sldChg>
      <pc:sldChg chg="addSp delSp modSp">
        <pc:chgData name="朱 明远" userId="28e6a57b2fb0c147" providerId="LiveId" clId="{C0DDB387-ACA0-4FF6-A896-BCAE601BF1B2}" dt="2019-08-18T12:39:12.552" v="124" actId="20577"/>
        <pc:sldMkLst>
          <pc:docMk/>
          <pc:sldMk cId="16493413" sldId="303"/>
        </pc:sldMkLst>
        <pc:spChg chg="mod">
          <ac:chgData name="朱 明远" userId="28e6a57b2fb0c147" providerId="LiveId" clId="{C0DDB387-ACA0-4FF6-A896-BCAE601BF1B2}" dt="2019-08-18T12:39:12.552" v="124" actId="20577"/>
          <ac:spMkLst>
            <pc:docMk/>
            <pc:sldMk cId="16493413" sldId="303"/>
            <ac:spMk id="43" creationId="{00000000-0000-0000-0000-000000000000}"/>
          </ac:spMkLst>
        </pc:spChg>
        <pc:picChg chg="del">
          <ac:chgData name="朱 明远" userId="28e6a57b2fb0c147" providerId="LiveId" clId="{C0DDB387-ACA0-4FF6-A896-BCAE601BF1B2}" dt="2019-08-18T12:38:42.943" v="108" actId="478"/>
          <ac:picMkLst>
            <pc:docMk/>
            <pc:sldMk cId="16493413" sldId="303"/>
            <ac:picMk id="3" creationId="{C87276B6-DE52-44A6-BF17-33B69FF0BB23}"/>
          </ac:picMkLst>
        </pc:picChg>
        <pc:picChg chg="del">
          <ac:chgData name="朱 明远" userId="28e6a57b2fb0c147" providerId="LiveId" clId="{C0DDB387-ACA0-4FF6-A896-BCAE601BF1B2}" dt="2019-08-18T12:38:41.097" v="107" actId="478"/>
          <ac:picMkLst>
            <pc:docMk/>
            <pc:sldMk cId="16493413" sldId="303"/>
            <ac:picMk id="5" creationId="{F3E02B9A-9C65-4B40-BD8A-261D82087B13}"/>
          </ac:picMkLst>
        </pc:picChg>
        <pc:picChg chg="add mod">
          <ac:chgData name="朱 明远" userId="28e6a57b2fb0c147" providerId="LiveId" clId="{C0DDB387-ACA0-4FF6-A896-BCAE601BF1B2}" dt="2019-08-18T12:38:58.896" v="113" actId="1076"/>
          <ac:picMkLst>
            <pc:docMk/>
            <pc:sldMk cId="16493413" sldId="303"/>
            <ac:picMk id="20" creationId="{86E0A706-EE01-488B-9E37-04CA1D10752A}"/>
          </ac:picMkLst>
        </pc:picChg>
      </pc:sldChg>
      <pc:sldChg chg="modSp">
        <pc:chgData name="朱 明远" userId="28e6a57b2fb0c147" providerId="LiveId" clId="{C0DDB387-ACA0-4FF6-A896-BCAE601BF1B2}" dt="2019-08-18T12:28:03.458" v="39"/>
        <pc:sldMkLst>
          <pc:docMk/>
          <pc:sldMk cId="2727676701" sldId="305"/>
        </pc:sldMkLst>
        <pc:spChg chg="mod">
          <ac:chgData name="朱 明远" userId="28e6a57b2fb0c147" providerId="LiveId" clId="{C0DDB387-ACA0-4FF6-A896-BCAE601BF1B2}" dt="2019-08-18T12:28:03.458" v="39"/>
          <ac:spMkLst>
            <pc:docMk/>
            <pc:sldMk cId="2727676701" sldId="305"/>
            <ac:spMk id="43" creationId="{00000000-0000-0000-0000-000000000000}"/>
          </ac:spMkLst>
        </pc:spChg>
      </pc:sldChg>
      <pc:sldChg chg="ord">
        <pc:chgData name="朱 明远" userId="28e6a57b2fb0c147" providerId="LiveId" clId="{C0DDB387-ACA0-4FF6-A896-BCAE601BF1B2}" dt="2019-08-18T11:22:50.014" v="35"/>
        <pc:sldMkLst>
          <pc:docMk/>
          <pc:sldMk cId="2038462004" sldId="309"/>
        </pc:sldMkLst>
      </pc:sldChg>
      <pc:sldChg chg="addSp delSp modSp">
        <pc:chgData name="朱 明远" userId="28e6a57b2fb0c147" providerId="LiveId" clId="{C0DDB387-ACA0-4FF6-A896-BCAE601BF1B2}" dt="2019-08-18T13:06:25.700" v="166" actId="20577"/>
        <pc:sldMkLst>
          <pc:docMk/>
          <pc:sldMk cId="2459709580" sldId="310"/>
        </pc:sldMkLst>
        <pc:spChg chg="mod">
          <ac:chgData name="朱 明远" userId="28e6a57b2fb0c147" providerId="LiveId" clId="{C0DDB387-ACA0-4FF6-A896-BCAE601BF1B2}" dt="2019-08-18T13:06:25.700" v="166" actId="20577"/>
          <ac:spMkLst>
            <pc:docMk/>
            <pc:sldMk cId="2459709580" sldId="310"/>
            <ac:spMk id="43" creationId="{00000000-0000-0000-0000-000000000000}"/>
          </ac:spMkLst>
        </pc:spChg>
        <pc:picChg chg="del mod">
          <ac:chgData name="朱 明远" userId="28e6a57b2fb0c147" providerId="LiveId" clId="{C0DDB387-ACA0-4FF6-A896-BCAE601BF1B2}" dt="2019-08-18T07:55:38.066" v="7" actId="478"/>
          <ac:picMkLst>
            <pc:docMk/>
            <pc:sldMk cId="2459709580" sldId="310"/>
            <ac:picMk id="2" creationId="{DE258D81-8BAF-4EC3-8A2C-99193B2E8E68}"/>
          </ac:picMkLst>
        </pc:picChg>
        <pc:picChg chg="add del mod modCrop">
          <ac:chgData name="朱 明远" userId="28e6a57b2fb0c147" providerId="LiveId" clId="{C0DDB387-ACA0-4FF6-A896-BCAE601BF1B2}" dt="2019-08-18T12:38:34.575" v="104" actId="478"/>
          <ac:picMkLst>
            <pc:docMk/>
            <pc:sldMk cId="2459709580" sldId="310"/>
            <ac:picMk id="3" creationId="{0B06FF7C-9844-4AE2-8E1A-28889376A1B6}"/>
          </ac:picMkLst>
        </pc:picChg>
      </pc:sldChg>
      <pc:sldChg chg="modSp">
        <pc:chgData name="朱 明远" userId="28e6a57b2fb0c147" providerId="LiveId" clId="{C0DDB387-ACA0-4FF6-A896-BCAE601BF1B2}" dt="2019-08-18T07:54:38.016" v="5"/>
        <pc:sldMkLst>
          <pc:docMk/>
          <pc:sldMk cId="1498425439" sldId="314"/>
        </pc:sldMkLst>
        <pc:spChg chg="mod">
          <ac:chgData name="朱 明远" userId="28e6a57b2fb0c147" providerId="LiveId" clId="{C0DDB387-ACA0-4FF6-A896-BCAE601BF1B2}" dt="2019-08-18T07:54:38.016" v="5"/>
          <ac:spMkLst>
            <pc:docMk/>
            <pc:sldMk cId="1498425439" sldId="314"/>
            <ac:spMk id="43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face\OneDrive\LDP\&#35821;&#35328;&#29677;ppt\statistic_id1012845_cloud-business-intelligence-importance-assessment-worldwide-2012-2019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dirty="0">
                <a:effectLst/>
                <a:latin typeface="Verdana" panose="020B0604030504040204" pitchFamily="34" charset="0"/>
              </a:rPr>
              <a:t>Importance of cloud business intelligence (BI) worldwide from 2012 to 2019</a:t>
            </a:r>
            <a:endParaRPr lang="zh-CN" altLang="zh-CN" sz="1200" dirty="0">
              <a:effectLst/>
              <a:latin typeface="Verdana" panose="020B060403050404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Data!$H$5</c:f>
              <c:strCache>
                <c:ptCount val="1"/>
                <c:pt idx="0">
                  <c:v>Different levels of importance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Data!$B$6:$B$13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Data!$H$6:$H$13</c:f>
              <c:numCache>
                <c:formatCode>0_);[Red]\(0\)</c:formatCode>
                <c:ptCount val="8"/>
                <c:pt idx="0">
                  <c:v>73</c:v>
                </c:pt>
                <c:pt idx="1">
                  <c:v>72.5</c:v>
                </c:pt>
                <c:pt idx="2">
                  <c:v>75.5</c:v>
                </c:pt>
                <c:pt idx="3">
                  <c:v>72</c:v>
                </c:pt>
                <c:pt idx="4">
                  <c:v>72</c:v>
                </c:pt>
                <c:pt idx="5">
                  <c:v>73.5</c:v>
                </c:pt>
                <c:pt idx="6">
                  <c:v>88.5</c:v>
                </c:pt>
                <c:pt idx="7">
                  <c:v>86.5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8E-40AA-8F39-B437DC15351D}"/>
            </c:ext>
          </c:extLst>
        </c:ser>
        <c:ser>
          <c:idx val="1"/>
          <c:order val="1"/>
          <c:tx>
            <c:strRef>
              <c:f>Data!$I$5</c:f>
              <c:strCache>
                <c:ptCount val="1"/>
                <c:pt idx="0">
                  <c:v>Not important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Data!$B$6:$B$13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strCache>
            </c:strRef>
          </c:cat>
          <c:val>
            <c:numRef>
              <c:f>Data!$I$6:$I$13</c:f>
              <c:numCache>
                <c:formatCode>#,##0.##</c:formatCode>
                <c:ptCount val="8"/>
                <c:pt idx="0" formatCode="#,##0">
                  <c:v>27</c:v>
                </c:pt>
                <c:pt idx="1">
                  <c:v>27.5</c:v>
                </c:pt>
                <c:pt idx="2">
                  <c:v>24.5</c:v>
                </c:pt>
                <c:pt idx="3" formatCode="#,##0">
                  <c:v>28</c:v>
                </c:pt>
                <c:pt idx="4" formatCode="#,##0">
                  <c:v>28</c:v>
                </c:pt>
                <c:pt idx="5">
                  <c:v>26.5</c:v>
                </c:pt>
                <c:pt idx="6">
                  <c:v>11.5</c:v>
                </c:pt>
                <c:pt idx="7">
                  <c:v>13.5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8E-40AA-8F39-B437DC1535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9246968"/>
        <c:axId val="629251448"/>
      </c:barChart>
      <c:catAx>
        <c:axId val="6292469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>
                    <a:latin typeface="Verdana" panose="020B0604030504040204" pitchFamily="34" charset="0"/>
                  </a:rPr>
                  <a:t>year</a:t>
                </a:r>
                <a:endParaRPr lang="zh-CN" altLang="en-US" dirty="0">
                  <a:latin typeface="Verdana" panose="020B060403050404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51448"/>
        <c:crosses val="autoZero"/>
        <c:auto val="1"/>
        <c:lblAlgn val="ctr"/>
        <c:lblOffset val="100"/>
        <c:noMultiLvlLbl val="0"/>
      </c:catAx>
      <c:valAx>
        <c:axId val="629251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>
                    <a:latin typeface="Verdana" panose="020B0604030504040204" pitchFamily="34" charset="0"/>
                  </a:rPr>
                  <a:t>percentage</a:t>
                </a:r>
                <a:endParaRPr lang="zh-CN" altLang="en-US" dirty="0">
                  <a:latin typeface="Verdana" panose="020B060403050404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9246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6B1D9-1D91-4DC1-8B1B-9D16A35FA6BE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B7EA9-2E54-436A-8A63-CAB97AA47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263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Like test, picture, and even the 0 and 1 data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在全域大数据的大潮之下，每家公司都要重新思考，当互联网的场景从单一的桌面转移到多源、多终端时，不仅会带来丰富的空间维度，还会增加更多从前匪夷所思的新场景所产生的数据。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600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Like test, picture, and even the 0 and 1 data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在全域大数据的大潮之下，每家公司都要重新思考，当互联网的场景从单一的桌面转移到多源、多终端时，不仅会带来丰富的空间维度，还会增加更多从前匪夷所思的新场景所产生的数据。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6744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It’s a process like a pyramid, you input the data in your real business, then you analysis it, you present its feature behind the data by visualization, and finally this results effect on the results.</a:t>
            </a:r>
          </a:p>
          <a:p>
            <a:r>
              <a:rPr lang="en-US" altLang="zh-CN" dirty="0"/>
              <a:t>QAQAQAQAQAQAQA!!!!!!!!!!!!!!!!!!!!!!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8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It’s a process like a pyramid, you input the data in your real business, then you analysis it, you present its feature behind the data by visualization, and finally this results effect on the results.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82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This is a picture of one of the BI software, it looks easy, right?  Just click the mouse, make some ppt and copy some picture from this software.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331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It’s a process like a pyramid, you input the data in your real business, then you analysis it, you present its feature behind the data by visualization, and finally this results effect on the results.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666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Before 2016 Chinese people do not care about the important of data actually.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1255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It’s a process like a pyramid, you input the data in your real business, then you analysis it, you present its feature behind the data by visualization, and finally this results effect on the results.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778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It’s a process like a pyramid, you input the data in your real business, then you analysis it, you present its feature behind the data by visualization, and finally this results effect on the results.</a:t>
            </a: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将数据做得越来越便捷，未来根本不应该有集中式的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部门。数据应该回归本身，让所有人都可以分析，人人都可以成为数据分析师。不是说没有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部门，而是说未来某天数据分析技能已经被每个业务人员掌握。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849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Like test, picture, and even the 0 and 1 data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在全域大数据的大潮之下，每家公司都要重新思考，当互联网的场景从单一的桌面转移到多源、多终端时，不仅会带来丰富的空间维度，还会增加更多从前匪夷所思的新场景所产生的数据。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72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DB34-4C58-46CA-94FF-51CA8BB0D589}" type="datetime1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University of Nottingham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EA7C-8037-4411-90F1-BC3F261305AB}" type="datetime1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University of Nottingham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DE2-EA84-4EB1-9F50-0393638F4E29}" type="datetime1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University of Nottingham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0ED9C-5BFF-4B8F-99EE-70D2A23C265B}" type="datetime1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University of Nottingham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0B7C-036B-4277-B170-8D40B8008CD8}" type="datetime1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University of Nottingham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72192-D073-4906-ADF6-884351DC1C6A}" type="datetime1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University of Nottingham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DDF7-0BD9-4FCC-A7E0-D7E2474CB844}" type="datetime1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University of Nottingham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3BEB-F59A-4F70-BF3B-3712E6524847}" type="datetime1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University of Nottingham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1AEF-803A-4DF9-994F-C125FDBCADC0}" type="datetime1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University of Nottingham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FAAA-F657-4AFD-854F-D7150C92CEE6}" type="datetime1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University of Nottingham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3F717-7189-4891-ADF6-BBB49C98D3A6}" type="datetime1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University of Nottingham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fld id="{D01A0E60-D555-4B7F-96D4-6A5C38033F5C}" type="datetime1">
              <a:rPr lang="zh-CN" altLang="en-US" smtClean="0"/>
              <a:pPr/>
              <a:t>2019/8/26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 altLang="zh-CN" dirty="0"/>
              <a:t>University of Nottingham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fld id="{4299AF9E-4224-43EC-A1F0-89DD46665CC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21" r="572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925983" y="923739"/>
            <a:ext cx="7292034" cy="500605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12881" y="3163043"/>
            <a:ext cx="66472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How to solve the low utilization rate of Alibaba business intelligence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85074" y="4924361"/>
            <a:ext cx="8130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CLASS-6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191705" y="4989593"/>
            <a:ext cx="0" cy="14653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187620" y="4924361"/>
            <a:ext cx="1255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Mingyuan Zhu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391486" y="2400235"/>
            <a:ext cx="6120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493838" y="1572496"/>
            <a:ext cx="6120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595386" y="1885427"/>
            <a:ext cx="9188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2019.08.14</a:t>
            </a:r>
            <a:endParaRPr lang="zh-CN" altLang="en-US" sz="1100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542117" y="1553244"/>
            <a:ext cx="0" cy="84699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688" y="1585159"/>
            <a:ext cx="1790687" cy="783161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3486542" y="4993620"/>
            <a:ext cx="0" cy="14653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540412" y="4943789"/>
            <a:ext cx="4732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Carl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D866C5-2A77-4A2B-B33A-BCC7315C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1</a:t>
            </a:fld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05D924E-A6B1-440D-8C3C-248EE9230F6E}"/>
              </a:ext>
            </a:extLst>
          </p:cNvPr>
          <p:cNvCxnSpPr/>
          <p:nvPr/>
        </p:nvCxnSpPr>
        <p:spPr>
          <a:xfrm>
            <a:off x="4098671" y="4994460"/>
            <a:ext cx="0" cy="14653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0F7F8D6-66C3-443C-A086-CF342A56136A}"/>
              </a:ext>
            </a:extLst>
          </p:cNvPr>
          <p:cNvSpPr/>
          <p:nvPr/>
        </p:nvSpPr>
        <p:spPr>
          <a:xfrm>
            <a:off x="4105332" y="4946994"/>
            <a:ext cx="10823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2019040934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0" y="45085"/>
            <a:ext cx="8046720" cy="6771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0" y="0"/>
            <a:ext cx="8046720" cy="85598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02716" y="95233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95" y="102235"/>
            <a:ext cx="769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Solution 3   Clean data effectively  </a:t>
            </a:r>
          </a:p>
        </p:txBody>
      </p:sp>
      <p:sp>
        <p:nvSpPr>
          <p:cNvPr id="43" name="矩形 42"/>
          <p:cNvSpPr/>
          <p:nvPr/>
        </p:nvSpPr>
        <p:spPr>
          <a:xfrm>
            <a:off x="1467398" y="1187336"/>
            <a:ext cx="7182243" cy="500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sym typeface="+mn-ea"/>
              </a:rPr>
              <a:t>▲ Using mart BI </a:t>
            </a:r>
            <a:r>
              <a:rPr lang="en-US" altLang="zh-CN" sz="2400" dirty="0">
                <a:latin typeface="Verdana" panose="020B0604030504040204" pitchFamily="34" charset="0"/>
              </a:rPr>
              <a:t>remove unwanted observations (Greenwood, 2007; Ohlhorst, 2012)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sym typeface="+mn-ea"/>
              </a:rPr>
              <a:t>▲ Packages in R and Python(</a:t>
            </a:r>
            <a:r>
              <a:rPr lang="en-US" altLang="zh-CN" sz="2400" dirty="0">
                <a:latin typeface="Verdana" panose="020B0604030504040204" pitchFamily="34" charset="0"/>
              </a:rPr>
              <a:t>Ganti and Das, 2013;Struhl, 2015)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sym typeface="+mn-ea"/>
              </a:rPr>
              <a:t>+ </a:t>
            </a:r>
            <a:r>
              <a:rPr lang="en-US" altLang="zh-CN" sz="2400" b="1" dirty="0">
                <a:latin typeface="Verdana" panose="020B0604030504040204" pitchFamily="34" charset="0"/>
                <a:sym typeface="+mn-ea"/>
              </a:rPr>
              <a:t>EASY</a:t>
            </a:r>
            <a:r>
              <a:rPr lang="zh-CN" altLang="en-US" sz="2400" dirty="0">
                <a:latin typeface="Verdana" panose="020B0604030504040204" pitchFamily="34" charset="0"/>
                <a:sym typeface="+mn-ea"/>
              </a:rPr>
              <a:t>：</a:t>
            </a:r>
            <a:r>
              <a:rPr lang="en-US" altLang="zh-CN" sz="2400" dirty="0">
                <a:latin typeface="Verdana" panose="020B0604030504040204" pitchFamily="34" charset="0"/>
                <a:sym typeface="+mn-ea"/>
              </a:rPr>
              <a:t>follow the data clean task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sym typeface="+mn-ea"/>
              </a:rPr>
              <a:t>(</a:t>
            </a:r>
            <a:r>
              <a:rPr lang="en-US" altLang="zh-CN" sz="2400" dirty="0">
                <a:latin typeface="Verdana" panose="020B0604030504040204" pitchFamily="34" charset="0"/>
              </a:rPr>
              <a:t>Greenwood‐Nimmo and Shields, 2017)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sym typeface="+mn-ea"/>
              </a:rPr>
              <a:t>- </a:t>
            </a:r>
            <a:r>
              <a:rPr lang="en-US" altLang="zh-CN" sz="2400" b="1" dirty="0">
                <a:latin typeface="Verdana" panose="020B0604030504040204" pitchFamily="34" charset="0"/>
                <a:sym typeface="+mn-ea"/>
              </a:rPr>
              <a:t>NEW DESIGN</a:t>
            </a:r>
            <a:r>
              <a:rPr lang="en-US" altLang="zh-CN" sz="2400" dirty="0">
                <a:latin typeface="Verdana" panose="020B0604030504040204" pitchFamily="34" charset="0"/>
                <a:sym typeface="+mn-ea"/>
              </a:rPr>
              <a:t>: special toolkits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FA8010-AD50-473E-B9D2-5DB7736A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AAF9BC-B6A1-4537-955D-3222A194310F}"/>
              </a:ext>
            </a:extLst>
          </p:cNvPr>
          <p:cNvSpPr/>
          <p:nvPr/>
        </p:nvSpPr>
        <p:spPr>
          <a:xfrm>
            <a:off x="0" y="2217342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7" name="Text Box 236">
            <a:extLst>
              <a:ext uri="{FF2B5EF4-FFF2-40B4-BE49-F238E27FC236}">
                <a16:creationId xmlns:a16="http://schemas.microsoft.com/office/drawing/2014/main" id="{938E941C-0E53-4DFC-A50F-8E066F9EAE7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20" name="Text Box 241">
            <a:extLst>
              <a:ext uri="{FF2B5EF4-FFF2-40B4-BE49-F238E27FC236}">
                <a16:creationId xmlns:a16="http://schemas.microsoft.com/office/drawing/2014/main" id="{0ECB22C7-EFAF-49D0-A9D2-5D2487BA842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21" name="Text Box 246">
            <a:extLst>
              <a:ext uri="{FF2B5EF4-FFF2-40B4-BE49-F238E27FC236}">
                <a16:creationId xmlns:a16="http://schemas.microsoft.com/office/drawing/2014/main" id="{1C288FF5-2026-4A2D-8416-377DDCE3CBF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754235"/>
            <a:ext cx="2231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26" name="Text Box 231">
            <a:extLst>
              <a:ext uri="{FF2B5EF4-FFF2-40B4-BE49-F238E27FC236}">
                <a16:creationId xmlns:a16="http://schemas.microsoft.com/office/drawing/2014/main" id="{17662123-03D4-4A30-B960-1677877ABB8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8" name="Text Box 241">
            <a:extLst>
              <a:ext uri="{FF2B5EF4-FFF2-40B4-BE49-F238E27FC236}">
                <a16:creationId xmlns:a16="http://schemas.microsoft.com/office/drawing/2014/main" id="{F644E57F-7808-4C9C-9266-66E1968160A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842" y="2793333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9" name="Text Box 241">
            <a:extLst>
              <a:ext uri="{FF2B5EF4-FFF2-40B4-BE49-F238E27FC236}">
                <a16:creationId xmlns:a16="http://schemas.microsoft.com/office/drawing/2014/main" id="{BCC9B0A7-C9B9-47C9-B106-3D015E4D2C3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0" name="Text Box 241">
            <a:extLst>
              <a:ext uri="{FF2B5EF4-FFF2-40B4-BE49-F238E27FC236}">
                <a16:creationId xmlns:a16="http://schemas.microsoft.com/office/drawing/2014/main" id="{A568701E-7426-4037-807B-03FBAD9A504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70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7625"/>
    </mc:Choice>
    <mc:Fallback>
      <p:transition advTm="4762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0" y="45085"/>
            <a:ext cx="8046720" cy="6771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0" y="0"/>
            <a:ext cx="8046720" cy="85598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02716" y="95233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95" y="102235"/>
            <a:ext cx="769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Solution 3   Clean data effectively 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FA8010-AD50-473E-B9D2-5DB7736A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C988FC7-402C-4E5A-AA1B-38D2DC5C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739" y="1387868"/>
            <a:ext cx="7181801" cy="440172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972D677-3F67-4AD4-815E-47AEC376DC3F}"/>
              </a:ext>
            </a:extLst>
          </p:cNvPr>
          <p:cNvSpPr/>
          <p:nvPr/>
        </p:nvSpPr>
        <p:spPr>
          <a:xfrm>
            <a:off x="0" y="2207727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0" name="Text Box 236">
            <a:extLst>
              <a:ext uri="{FF2B5EF4-FFF2-40B4-BE49-F238E27FC236}">
                <a16:creationId xmlns:a16="http://schemas.microsoft.com/office/drawing/2014/main" id="{B1DA165F-DA9A-4C55-B6D2-7A3701ED145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21" name="Text Box 241">
            <a:extLst>
              <a:ext uri="{FF2B5EF4-FFF2-40B4-BE49-F238E27FC236}">
                <a16:creationId xmlns:a16="http://schemas.microsoft.com/office/drawing/2014/main" id="{64EDC36B-D8C3-4702-8652-16F02040BF4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26" name="Text Box 246">
            <a:extLst>
              <a:ext uri="{FF2B5EF4-FFF2-40B4-BE49-F238E27FC236}">
                <a16:creationId xmlns:a16="http://schemas.microsoft.com/office/drawing/2014/main" id="{E689EFCB-9B22-45EC-8617-1801CF95C30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主体研究 </a:t>
            </a:r>
          </a:p>
        </p:txBody>
      </p:sp>
      <p:sp>
        <p:nvSpPr>
          <p:cNvPr id="27" name="Text Box 231">
            <a:extLst>
              <a:ext uri="{FF2B5EF4-FFF2-40B4-BE49-F238E27FC236}">
                <a16:creationId xmlns:a16="http://schemas.microsoft.com/office/drawing/2014/main" id="{0F35E77F-8970-4830-87DC-93DB821FE4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4A390F-C1EC-4890-88E5-5299AEC6B87F}"/>
              </a:ext>
            </a:extLst>
          </p:cNvPr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9" name="Text Box 241">
            <a:extLst>
              <a:ext uri="{FF2B5EF4-FFF2-40B4-BE49-F238E27FC236}">
                <a16:creationId xmlns:a16="http://schemas.microsoft.com/office/drawing/2014/main" id="{A5DAD552-3101-48C9-A92C-59D7DD58D7C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0468" y="2735582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0" name="Text Box 241">
            <a:extLst>
              <a:ext uri="{FF2B5EF4-FFF2-40B4-BE49-F238E27FC236}">
                <a16:creationId xmlns:a16="http://schemas.microsoft.com/office/drawing/2014/main" id="{574505F3-C27C-40C2-A358-3553D699CC4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1" name="Text Box 241">
            <a:extLst>
              <a:ext uri="{FF2B5EF4-FFF2-40B4-BE49-F238E27FC236}">
                <a16:creationId xmlns:a16="http://schemas.microsoft.com/office/drawing/2014/main" id="{E8651A5C-AF0C-44E1-A899-D4E9DE154C8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58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465"/>
    </mc:Choice>
    <mc:Fallback>
      <p:transition advTm="1146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0" y="45085"/>
            <a:ext cx="8046720" cy="6771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0" y="0"/>
            <a:ext cx="8046720" cy="85598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02716" y="95233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95" y="102235"/>
            <a:ext cx="769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8" y="1182762"/>
            <a:ext cx="6914449" cy="5019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▲Concept of BI and low utilization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▲Two main problems: 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- lack of impact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- unstructured data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▲Proposed solution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○ Data scientist participant in decision&amp; executive accessible to the data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○ Visualization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○ Clean data effectively with smart BI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44D105-907B-4BD1-A793-54179F51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9BDBA4-0393-4827-8902-A6B93F2BF3D2}"/>
              </a:ext>
            </a:extLst>
          </p:cNvPr>
          <p:cNvSpPr/>
          <p:nvPr/>
        </p:nvSpPr>
        <p:spPr>
          <a:xfrm>
            <a:off x="0" y="2684180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3" name="Text Box 236">
            <a:extLst>
              <a:ext uri="{FF2B5EF4-FFF2-40B4-BE49-F238E27FC236}">
                <a16:creationId xmlns:a16="http://schemas.microsoft.com/office/drawing/2014/main" id="{98562F01-D465-4BDA-B606-56B2CBFB479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25" name="Text Box 241">
            <a:extLst>
              <a:ext uri="{FF2B5EF4-FFF2-40B4-BE49-F238E27FC236}">
                <a16:creationId xmlns:a16="http://schemas.microsoft.com/office/drawing/2014/main" id="{B3BD179F-9876-4E94-8FB7-6DBA54E1D7D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27" name="Text Box 231">
            <a:extLst>
              <a:ext uri="{FF2B5EF4-FFF2-40B4-BE49-F238E27FC236}">
                <a16:creationId xmlns:a16="http://schemas.microsoft.com/office/drawing/2014/main" id="{76A04776-DD47-4F74-98E9-0E5248DB901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9" name="Text Box 241">
            <a:extLst>
              <a:ext uri="{FF2B5EF4-FFF2-40B4-BE49-F238E27FC236}">
                <a16:creationId xmlns:a16="http://schemas.microsoft.com/office/drawing/2014/main" id="{B92EA029-CFD4-421D-AE83-55D9F618629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1721" y="2753128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0" name="Text Box 241">
            <a:extLst>
              <a:ext uri="{FF2B5EF4-FFF2-40B4-BE49-F238E27FC236}">
                <a16:creationId xmlns:a16="http://schemas.microsoft.com/office/drawing/2014/main" id="{2744032F-266E-4686-8A60-53A49D313E7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1" name="Text Box 241">
            <a:extLst>
              <a:ext uri="{FF2B5EF4-FFF2-40B4-BE49-F238E27FC236}">
                <a16:creationId xmlns:a16="http://schemas.microsoft.com/office/drawing/2014/main" id="{B751F801-F767-42A0-8750-2D2218406D9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767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450"/>
    </mc:Choice>
    <mc:Fallback>
      <p:transition advTm="1145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831357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87705" y="938045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Verdana" panose="020B060403050404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36674" y="1240718"/>
            <a:ext cx="672130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dirty="0">
                <a:latin typeface="Verdana" panose="020B0604030504040204" pitchFamily="34" charset="0"/>
              </a:rPr>
              <a:t>Corbitt, T. (2003) ‘Business intelligence and data mining’, </a:t>
            </a:r>
            <a:r>
              <a:rPr lang="en-US" altLang="zh-CN" sz="1200" i="1" dirty="0">
                <a:latin typeface="Verdana" panose="020B0604030504040204" pitchFamily="34" charset="0"/>
              </a:rPr>
              <a:t>Management Services</a:t>
            </a:r>
            <a:r>
              <a:rPr lang="en-US" altLang="zh-CN" sz="1200" dirty="0">
                <a:latin typeface="Verdana" panose="020B0604030504040204" pitchFamily="34" charset="0"/>
              </a:rPr>
              <a:t>, 47(11), p.18. </a:t>
            </a:r>
          </a:p>
          <a:p>
            <a:pPr>
              <a:spcAft>
                <a:spcPts val="600"/>
              </a:spcAft>
            </a:pPr>
            <a:r>
              <a:rPr lang="en-US" altLang="zh-CN" sz="1200" dirty="0">
                <a:latin typeface="Verdana" panose="020B0604030504040204" pitchFamily="34" charset="0"/>
              </a:rPr>
              <a:t>Delic, K. &amp; Riley, J. (2013) ‘Current and future trends in AI. 2013 XXIV International Conference on Information’, </a:t>
            </a:r>
            <a:r>
              <a:rPr lang="en-US" altLang="zh-CN" sz="1200" i="1" dirty="0">
                <a:latin typeface="Verdana" panose="020B0604030504040204" pitchFamily="34" charset="0"/>
              </a:rPr>
              <a:t>Communication and Automation Technologies (ICAT)</a:t>
            </a:r>
            <a:r>
              <a:rPr lang="en-US" altLang="zh-CN" sz="1200" dirty="0">
                <a:latin typeface="Verdana" panose="020B0604030504040204" pitchFamily="34" charset="0"/>
              </a:rPr>
              <a:t>, pp.1–4.</a:t>
            </a:r>
          </a:p>
          <a:p>
            <a:pPr>
              <a:spcAft>
                <a:spcPts val="600"/>
              </a:spcAft>
            </a:pPr>
            <a:r>
              <a:rPr lang="en-US" altLang="zh-CN" sz="1200" dirty="0">
                <a:latin typeface="Verdana" panose="020B0604030504040204" pitchFamily="34" charset="0"/>
              </a:rPr>
              <a:t>Ganti, V. &amp; Das Sarma, A. (2013) </a:t>
            </a:r>
            <a:r>
              <a:rPr lang="en-US" altLang="zh-CN" sz="1200" i="1" dirty="0">
                <a:latin typeface="Verdana" panose="020B0604030504040204" pitchFamily="34" charset="0"/>
              </a:rPr>
              <a:t>Data cleaning: a practical perspective</a:t>
            </a:r>
            <a:r>
              <a:rPr lang="en-US" altLang="zh-CN" sz="1200" dirty="0">
                <a:latin typeface="Verdana" panose="020B0604030504040204" pitchFamily="34" charset="0"/>
              </a:rPr>
              <a:t>. Calif: Morgan &amp; Claypool</a:t>
            </a:r>
          </a:p>
          <a:p>
            <a:pPr>
              <a:spcAft>
                <a:spcPts val="600"/>
              </a:spcAft>
            </a:pPr>
            <a:r>
              <a:rPr lang="en-US" altLang="zh-CN" sz="1200" dirty="0">
                <a:latin typeface="Verdana" panose="020B0604030504040204" pitchFamily="34" charset="0"/>
              </a:rPr>
              <a:t>Greenwood‐Nimmo, M. &amp; Shields, K. (2017) ‘An Introduction to Data Cleaning Using Internet Search Data</a:t>
            </a:r>
            <a:r>
              <a:rPr lang="en-US" altLang="zh-CN" sz="1200" i="1" dirty="0">
                <a:latin typeface="Verdana" panose="020B0604030504040204" pitchFamily="34" charset="0"/>
              </a:rPr>
              <a:t>’,</a:t>
            </a:r>
            <a:r>
              <a:rPr lang="en-US" altLang="zh-CN" sz="1200" dirty="0">
                <a:latin typeface="Verdana" panose="020B0604030504040204" pitchFamily="34" charset="0"/>
              </a:rPr>
              <a:t> </a:t>
            </a:r>
            <a:r>
              <a:rPr lang="en-US" altLang="zh-CN" sz="1200" i="1" dirty="0">
                <a:latin typeface="Verdana" panose="020B0604030504040204" pitchFamily="34" charset="0"/>
              </a:rPr>
              <a:t>Australian Economic Review</a:t>
            </a:r>
            <a:r>
              <a:rPr lang="en-US" altLang="zh-CN" sz="1200" dirty="0">
                <a:latin typeface="Verdana" panose="020B0604030504040204" pitchFamily="34" charset="0"/>
              </a:rPr>
              <a:t>, 50(3), pp.363–372. </a:t>
            </a:r>
          </a:p>
          <a:p>
            <a:pPr>
              <a:spcAft>
                <a:spcPts val="600"/>
              </a:spcAft>
            </a:pPr>
            <a:r>
              <a:rPr lang="en-US" altLang="zh-CN" sz="1200" dirty="0">
                <a:latin typeface="Verdana" panose="020B0604030504040204" pitchFamily="34" charset="0"/>
              </a:rPr>
              <a:t>Maheshwari, A. (2015) </a:t>
            </a:r>
            <a:r>
              <a:rPr lang="en-US" altLang="zh-CN" sz="1200" i="1" dirty="0">
                <a:latin typeface="Verdana" panose="020B0604030504040204" pitchFamily="34" charset="0"/>
              </a:rPr>
              <a:t>Business intelligence and data mining</a:t>
            </a:r>
            <a:r>
              <a:rPr lang="en-US" altLang="zh-CN" sz="1200" dirty="0">
                <a:latin typeface="Verdana" panose="020B0604030504040204" pitchFamily="34" charset="0"/>
              </a:rPr>
              <a:t>. New York: Business Expert Press.</a:t>
            </a:r>
            <a:endParaRPr lang="en-US" altLang="zh-CN" sz="1200" i="1" dirty="0">
              <a:latin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zh-CN" sz="1200" dirty="0">
                <a:latin typeface="Verdana" panose="020B0604030504040204" pitchFamily="34" charset="0"/>
              </a:rPr>
              <a:t>Ohlhorst, F. (2013) </a:t>
            </a:r>
            <a:r>
              <a:rPr lang="en-US" altLang="zh-CN" sz="1200" i="1" dirty="0">
                <a:latin typeface="Verdana" panose="020B0604030504040204" pitchFamily="34" charset="0"/>
              </a:rPr>
              <a:t>Big data analytics: turning big data into big money.</a:t>
            </a:r>
            <a:r>
              <a:rPr lang="en-US" altLang="zh-CN" sz="1200" dirty="0">
                <a:latin typeface="Verdana" panose="020B0604030504040204" pitchFamily="34" charset="0"/>
              </a:rPr>
              <a:t> Hoboken: N.J.</a:t>
            </a:r>
          </a:p>
          <a:p>
            <a:pPr>
              <a:spcAft>
                <a:spcPts val="600"/>
              </a:spcAft>
            </a:pPr>
            <a:r>
              <a:rPr lang="en-US" altLang="zh-CN" sz="1200" dirty="0">
                <a:latin typeface="Verdana" panose="020B0604030504040204" pitchFamily="34" charset="0"/>
              </a:rPr>
              <a:t>Işık, Jones &amp; Sidorova. (2012) ‘Business intelligence success: The role of BI capabilities and decision environment</a:t>
            </a:r>
            <a:r>
              <a:rPr lang="en-US" altLang="zh-CN" sz="1200" i="1" dirty="0">
                <a:latin typeface="Verdana" panose="020B0604030504040204" pitchFamily="34" charset="0"/>
              </a:rPr>
              <a:t>’, </a:t>
            </a:r>
            <a:r>
              <a:rPr lang="en-US" altLang="zh-CN" sz="1200" dirty="0">
                <a:latin typeface="Verdana" panose="020B0604030504040204" pitchFamily="34" charset="0"/>
              </a:rPr>
              <a:t> </a:t>
            </a:r>
            <a:r>
              <a:rPr lang="en-US" altLang="zh-CN" sz="1200" i="1" dirty="0">
                <a:latin typeface="Verdana" panose="020B0604030504040204" pitchFamily="34" charset="0"/>
              </a:rPr>
              <a:t>Information &amp; Management</a:t>
            </a:r>
            <a:r>
              <a:rPr lang="en-US" altLang="zh-CN" sz="1200" dirty="0">
                <a:latin typeface="Verdana" panose="020B0604030504040204" pitchFamily="34" charset="0"/>
              </a:rPr>
              <a:t>, 50(1), pp.13–23. </a:t>
            </a:r>
          </a:p>
          <a:p>
            <a:pPr>
              <a:spcAft>
                <a:spcPts val="600"/>
              </a:spcAft>
            </a:pPr>
            <a:r>
              <a:rPr lang="en-US" altLang="zh-CN" sz="1200" dirty="0">
                <a:latin typeface="Verdana" panose="020B0604030504040204" pitchFamily="34" charset="0"/>
              </a:rPr>
              <a:t>Struhl, S.M. (2015) </a:t>
            </a:r>
            <a:r>
              <a:rPr lang="en-US" altLang="zh-CN" sz="1200" i="1" dirty="0">
                <a:latin typeface="Verdana" panose="020B0604030504040204" pitchFamily="34" charset="0"/>
              </a:rPr>
              <a:t>Practical text analytics: interpreting text and unstructured data for business intelligence</a:t>
            </a:r>
            <a:r>
              <a:rPr lang="en-US" altLang="zh-CN" sz="1200" dirty="0">
                <a:latin typeface="Verdana" panose="020B0604030504040204" pitchFamily="34" charset="0"/>
              </a:rPr>
              <a:t>.  London:  Philadelphia. </a:t>
            </a:r>
          </a:p>
          <a:p>
            <a:pPr>
              <a:spcAft>
                <a:spcPts val="600"/>
              </a:spcAft>
            </a:pPr>
            <a:r>
              <a:rPr lang="en-US" altLang="zh-CN" sz="1200" dirty="0">
                <a:latin typeface="Verdana" panose="020B0604030504040204" pitchFamily="34" charset="0"/>
              </a:rPr>
              <a:t>Statista Research Department (2019) </a:t>
            </a:r>
            <a:r>
              <a:rPr lang="en-US" altLang="zh-CN" sz="1200" i="1" dirty="0">
                <a:latin typeface="Verdana" panose="020B0604030504040204" pitchFamily="34" charset="0"/>
              </a:rPr>
              <a:t>Importance of cloud business intelligence (BI) worldwide from 2012 to 2019. </a:t>
            </a:r>
            <a:r>
              <a:rPr lang="en-US" altLang="zh-CN" sz="1200" dirty="0">
                <a:latin typeface="Verdana" panose="020B0604030504040204" pitchFamily="34" charset="0"/>
              </a:rPr>
              <a:t>Available at: https://www.statista.com/statistics/1012845/worldwide-cloud-business-intelligence-importance(Accessed: 22 August 2019)</a:t>
            </a:r>
            <a:endParaRPr lang="en-US" altLang="zh-CN" sz="1200" i="1" dirty="0">
              <a:latin typeface="Verdan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36" y="102471"/>
            <a:ext cx="46291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Reference list</a:t>
            </a:r>
            <a:r>
              <a:rPr lang="zh-CN" altLang="en-US" sz="3200" dirty="0">
                <a:solidFill>
                  <a:schemeClr val="bg1"/>
                </a:solidFill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 </a:t>
            </a:r>
            <a:endParaRPr lang="en-US" altLang="zh-CN" sz="3200" dirty="0">
              <a:solidFill>
                <a:schemeClr val="bg1"/>
              </a:solidFill>
              <a:latin typeface="Verdana" panose="020B0604030504040204" pitchFamily="34" charset="0"/>
              <a:ea typeface="Microsoft YaHei Light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A38A20-6F0B-40C3-89E4-6A322D24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6C9A192-B760-4455-8243-9C92AB3DC07E}"/>
              </a:ext>
            </a:extLst>
          </p:cNvPr>
          <p:cNvSpPr/>
          <p:nvPr/>
        </p:nvSpPr>
        <p:spPr>
          <a:xfrm>
            <a:off x="0" y="3136562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8" name="Text Box 236">
            <a:extLst>
              <a:ext uri="{FF2B5EF4-FFF2-40B4-BE49-F238E27FC236}">
                <a16:creationId xmlns:a16="http://schemas.microsoft.com/office/drawing/2014/main" id="{AA875A09-8722-4C0C-B377-D78898F6946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29" name="Text Box 241">
            <a:extLst>
              <a:ext uri="{FF2B5EF4-FFF2-40B4-BE49-F238E27FC236}">
                <a16:creationId xmlns:a16="http://schemas.microsoft.com/office/drawing/2014/main" id="{070D7F1A-9583-479A-A851-531B7E71E1F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30" name="Text Box 246">
            <a:extLst>
              <a:ext uri="{FF2B5EF4-FFF2-40B4-BE49-F238E27FC236}">
                <a16:creationId xmlns:a16="http://schemas.microsoft.com/office/drawing/2014/main" id="{E7900404-36FA-42AB-BD28-02F237B0590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主体研究 </a:t>
            </a:r>
          </a:p>
        </p:txBody>
      </p:sp>
      <p:sp>
        <p:nvSpPr>
          <p:cNvPr id="31" name="Text Box 231">
            <a:extLst>
              <a:ext uri="{FF2B5EF4-FFF2-40B4-BE49-F238E27FC236}">
                <a16:creationId xmlns:a16="http://schemas.microsoft.com/office/drawing/2014/main" id="{C6793C56-7A2A-4466-872F-8FDF1D052E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050A31-330C-42B5-B0D9-CA7855060E4B}"/>
              </a:ext>
            </a:extLst>
          </p:cNvPr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3" name="Text Box 241">
            <a:extLst>
              <a:ext uri="{FF2B5EF4-FFF2-40B4-BE49-F238E27FC236}">
                <a16:creationId xmlns:a16="http://schemas.microsoft.com/office/drawing/2014/main" id="{BD2A77DD-C1FC-4C05-9E37-0F2CF844225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0468" y="2735582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4" name="Text Box 241">
            <a:extLst>
              <a:ext uri="{FF2B5EF4-FFF2-40B4-BE49-F238E27FC236}">
                <a16:creationId xmlns:a16="http://schemas.microsoft.com/office/drawing/2014/main" id="{C5DA8E71-2B4A-4460-8074-45562D3B1E1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5" name="Text Box 241">
            <a:extLst>
              <a:ext uri="{FF2B5EF4-FFF2-40B4-BE49-F238E27FC236}">
                <a16:creationId xmlns:a16="http://schemas.microsoft.com/office/drawing/2014/main" id="{097F5DAD-9FF4-4593-831E-CC0179FA8C6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003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91"/>
    </mc:Choice>
    <mc:Fallback>
      <p:transition spd="slow" advTm="1349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21" r="572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5983" y="923739"/>
            <a:ext cx="7292034" cy="500605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22507" y="3014346"/>
            <a:ext cx="666645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Q&amp;A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 for </a:t>
            </a:r>
            <a:r>
              <a:rPr lang="en-US" altLang="zh-CN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listening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85074" y="4924361"/>
            <a:ext cx="8130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CLASS-6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191705" y="4989593"/>
            <a:ext cx="0" cy="14653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198040" y="4924361"/>
            <a:ext cx="12346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Mingyuan zhu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391486" y="2400235"/>
            <a:ext cx="6120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493838" y="1553244"/>
            <a:ext cx="6120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595386" y="1885427"/>
            <a:ext cx="9188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2019.08.14</a:t>
            </a:r>
            <a:endParaRPr lang="zh-CN" altLang="en-US" sz="1100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542117" y="1553244"/>
            <a:ext cx="0" cy="84699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688" y="1585159"/>
            <a:ext cx="1790687" cy="783161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3486542" y="4993620"/>
            <a:ext cx="0" cy="14653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540412" y="4943789"/>
            <a:ext cx="4732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Carl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271931-B8FE-4DD4-9D48-43017447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0" y="45085"/>
            <a:ext cx="8046720" cy="6771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0" y="0"/>
            <a:ext cx="8046720" cy="85598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02716" y="95233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783190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11" name="Text Box 246"/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主体研究 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95" y="102235"/>
            <a:ext cx="769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Low utilization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46778" y="1182762"/>
            <a:ext cx="3655571" cy="517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▲</a:t>
            </a:r>
            <a:r>
              <a:rPr lang="en-GB" altLang="zh-CN" sz="2400" dirty="0">
                <a:latin typeface="Verdana" panose="020B0604030504040204" pitchFamily="34" charset="0"/>
              </a:rPr>
              <a:t> Little changed in business results </a:t>
            </a:r>
            <a:r>
              <a:rPr lang="zh-CN" altLang="en-US" sz="2400" b="1" dirty="0">
                <a:latin typeface="Verdana" panose="020B0604030504040204" pitchFamily="34" charset="0"/>
              </a:rPr>
              <a:t>（</a:t>
            </a:r>
            <a:r>
              <a:rPr lang="en-GB" altLang="zh-CN" sz="2400" b="1" dirty="0">
                <a:latin typeface="Verdana" panose="020B0604030504040204" pitchFamily="34" charset="0"/>
              </a:rPr>
              <a:t>BI lack of impact </a:t>
            </a:r>
            <a:r>
              <a:rPr lang="zh-CN" altLang="en-US" sz="2400" b="1" dirty="0">
                <a:latin typeface="Verdana" panose="020B0604030504040204" pitchFamily="34" charset="0"/>
              </a:rPr>
              <a:t>）</a:t>
            </a:r>
            <a:endParaRPr lang="en-US" altLang="zh-CN" sz="2400" b="1" dirty="0"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</a:rPr>
              <a:t>(Greenwood, 2017)</a:t>
            </a:r>
            <a:r>
              <a:rPr lang="en-GB" altLang="zh-CN" sz="2400" dirty="0">
                <a:latin typeface="Verdana" panose="020B0604030504040204" pitchFamily="34" charset="0"/>
              </a:rPr>
              <a:t> </a:t>
            </a:r>
            <a:endParaRPr lang="en-US" altLang="zh-CN" sz="2400" dirty="0"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▲</a:t>
            </a:r>
            <a:r>
              <a:rPr lang="en-GB" altLang="zh-CN" sz="2400" dirty="0">
                <a:latin typeface="Verdana" panose="020B0604030504040204" pitchFamily="34" charset="0"/>
              </a:rPr>
              <a:t> </a:t>
            </a:r>
            <a:r>
              <a:rPr lang="en-US" altLang="zh-CN" sz="2400" dirty="0">
                <a:latin typeface="Verdana" panose="020B0604030504040204" pitchFamily="34" charset="0"/>
              </a:rPr>
              <a:t>Most time</a:t>
            </a:r>
            <a:r>
              <a:rPr lang="en-GB" altLang="zh-CN" sz="2400" dirty="0">
                <a:latin typeface="Verdana" panose="020B0604030504040204" pitchFamily="34" charset="0"/>
              </a:rPr>
              <a:t> for </a:t>
            </a:r>
            <a:r>
              <a:rPr lang="en-US" altLang="zh-CN" sz="2400" b="1" dirty="0">
                <a:latin typeface="Verdana" panose="020B0604030504040204" pitchFamily="34" charset="0"/>
              </a:rPr>
              <a:t>unstructured data</a:t>
            </a:r>
            <a:endParaRPr lang="en-US" altLang="zh-CN" sz="2400" b="1" dirty="0"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Verdana" panose="020B0604030504040204" pitchFamily="34" charset="0"/>
              </a:rPr>
              <a:t>(</a:t>
            </a:r>
            <a:r>
              <a:rPr lang="en-US" altLang="zh-CN" sz="2400" dirty="0">
                <a:latin typeface="Verdana" panose="020B0604030504040204" pitchFamily="34" charset="0"/>
                <a:sym typeface="+mn-ea"/>
              </a:rPr>
              <a:t>Delic and Riley</a:t>
            </a:r>
            <a:r>
              <a:rPr lang="en-GB" altLang="zh-CN" sz="2400" dirty="0">
                <a:latin typeface="Verdana" panose="020B0604030504040204" pitchFamily="34" charset="0"/>
              </a:rPr>
              <a:t>, 20</a:t>
            </a:r>
            <a:r>
              <a:rPr lang="en-US" altLang="en-GB" sz="2400" dirty="0">
                <a:latin typeface="Verdana" panose="020B0604030504040204" pitchFamily="34" charset="0"/>
              </a:rPr>
              <a:t>13;</a:t>
            </a:r>
            <a:r>
              <a:rPr lang="en-US" altLang="zh-CN" sz="2400" dirty="0">
                <a:latin typeface="Verdana" panose="020B0604030504040204" pitchFamily="34" charset="0"/>
              </a:rPr>
              <a:t> Maheshwari, 2015</a:t>
            </a:r>
            <a:r>
              <a:rPr lang="en-GB" altLang="zh-CN" sz="2400" dirty="0">
                <a:latin typeface="Verdana" panose="020B0604030504040204" pitchFamily="34" charset="0"/>
              </a:rPr>
              <a:t>)</a:t>
            </a:r>
            <a:endParaRPr lang="zh-CN" altLang="zh-CN" sz="2400" dirty="0">
              <a:latin typeface="Verdana" panose="020B060403050404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130468" y="2735582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7" name="Text Box 241">
            <a:extLst>
              <a:ext uri="{FF2B5EF4-FFF2-40B4-BE49-F238E27FC236}">
                <a16:creationId xmlns:a16="http://schemas.microsoft.com/office/drawing/2014/main" id="{1716EE08-923C-439A-AEDA-D3FBC91AD85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6D637-3D06-45CF-B067-1B61DBE7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6515283-6190-4475-ADC5-B3DCAA76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319" y="1902655"/>
            <a:ext cx="3236367" cy="3470789"/>
          </a:xfrm>
          <a:prstGeom prst="rect">
            <a:avLst/>
          </a:prstGeom>
        </p:spPr>
      </p:pic>
      <p:sp>
        <p:nvSpPr>
          <p:cNvPr id="23" name="Text Box 241">
            <a:extLst>
              <a:ext uri="{FF2B5EF4-FFF2-40B4-BE49-F238E27FC236}">
                <a16:creationId xmlns:a16="http://schemas.microsoft.com/office/drawing/2014/main" id="{CA4C89E2-2510-4294-96BE-3289B528E06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42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5814"/>
    </mc:Choice>
    <mc:Fallback>
      <p:transition advTm="4581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0" y="45085"/>
            <a:ext cx="8046720" cy="6771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0" y="0"/>
            <a:ext cx="8046720" cy="85598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02716" y="95233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95" y="102235"/>
            <a:ext cx="7531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Business Intelligence Department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0C7AE7-7C54-45BF-B99F-38A4A70A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44168F-F8C1-467B-9AB2-F7EAB5A0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79" y="1513232"/>
            <a:ext cx="6613491" cy="4541328"/>
          </a:xfrm>
          <a:prstGeom prst="rect">
            <a:avLst/>
          </a:prstGeom>
          <a:effectLst>
            <a:softEdge rad="266700"/>
          </a:effec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35E8853-7660-42D2-B2DE-F94691B3A23B}"/>
              </a:ext>
            </a:extLst>
          </p:cNvPr>
          <p:cNvSpPr/>
          <p:nvPr/>
        </p:nvSpPr>
        <p:spPr>
          <a:xfrm>
            <a:off x="0" y="783190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1" name="Text Box 236">
            <a:extLst>
              <a:ext uri="{FF2B5EF4-FFF2-40B4-BE49-F238E27FC236}">
                <a16:creationId xmlns:a16="http://schemas.microsoft.com/office/drawing/2014/main" id="{739802EB-B036-4BF6-A2BD-844AD683412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32" name="Text Box 241">
            <a:extLst>
              <a:ext uri="{FF2B5EF4-FFF2-40B4-BE49-F238E27FC236}">
                <a16:creationId xmlns:a16="http://schemas.microsoft.com/office/drawing/2014/main" id="{7D746EA3-8AA5-4D81-AB0A-1C9DAC47C38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33" name="Text Box 246">
            <a:extLst>
              <a:ext uri="{FF2B5EF4-FFF2-40B4-BE49-F238E27FC236}">
                <a16:creationId xmlns:a16="http://schemas.microsoft.com/office/drawing/2014/main" id="{03F6CDDD-8165-41E7-A3D5-79A6C6FE579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主体研究 </a:t>
            </a:r>
          </a:p>
        </p:txBody>
      </p:sp>
      <p:sp>
        <p:nvSpPr>
          <p:cNvPr id="34" name="Text Box 231">
            <a:extLst>
              <a:ext uri="{FF2B5EF4-FFF2-40B4-BE49-F238E27FC236}">
                <a16:creationId xmlns:a16="http://schemas.microsoft.com/office/drawing/2014/main" id="{323528E3-EEBB-49E0-BBE7-313D39AC272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084EB78-D608-4D9C-BD4A-2B729B5823D4}"/>
              </a:ext>
            </a:extLst>
          </p:cNvPr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6" name="Text Box 241">
            <a:extLst>
              <a:ext uri="{FF2B5EF4-FFF2-40B4-BE49-F238E27FC236}">
                <a16:creationId xmlns:a16="http://schemas.microsoft.com/office/drawing/2014/main" id="{9FBE7D63-59DC-4555-A69B-9C50DFF6144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0468" y="2735582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7" name="Text Box 241">
            <a:extLst>
              <a:ext uri="{FF2B5EF4-FFF2-40B4-BE49-F238E27FC236}">
                <a16:creationId xmlns:a16="http://schemas.microsoft.com/office/drawing/2014/main" id="{4FD9BF05-C98C-4F98-92A4-20B9639F91D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9" name="Text Box 241">
            <a:extLst>
              <a:ext uri="{FF2B5EF4-FFF2-40B4-BE49-F238E27FC236}">
                <a16:creationId xmlns:a16="http://schemas.microsoft.com/office/drawing/2014/main" id="{1C2E0F80-9D46-4CB8-8AD4-4DA001F99A4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462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56"/>
    </mc:Choice>
    <mc:Fallback>
      <p:transition spd="slow" advTm="391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0" y="45085"/>
            <a:ext cx="8046720" cy="6771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0" y="0"/>
            <a:ext cx="8046720" cy="85598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02716" y="95233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95" y="102235"/>
            <a:ext cx="7531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Overview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4F53C29-12CE-45E3-9DB8-8C94E98E6A2D}"/>
              </a:ext>
            </a:extLst>
          </p:cNvPr>
          <p:cNvSpPr txBox="1"/>
          <p:nvPr/>
        </p:nvSpPr>
        <p:spPr>
          <a:xfrm>
            <a:off x="1631775" y="1264962"/>
            <a:ext cx="6572565" cy="3029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▲ </a:t>
            </a:r>
            <a:r>
              <a:rPr lang="en-US" altLang="zh-CN" sz="2600" dirty="0">
                <a:latin typeface="Verdana" panose="020B0604030504040204" pitchFamily="34" charset="0"/>
              </a:rPr>
              <a:t>The problem of low utilization and Alibaba BI data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▲ </a:t>
            </a:r>
            <a:r>
              <a:rPr lang="en-US" altLang="zh-CN" sz="2600" dirty="0">
                <a:latin typeface="Verdana" panose="020B0604030504040204" pitchFamily="34" charset="0"/>
              </a:rPr>
              <a:t>The solution to the problems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▲ </a:t>
            </a:r>
            <a:r>
              <a:rPr lang="en-US" altLang="zh-CN" sz="2600" dirty="0">
                <a:latin typeface="Verdana" panose="020B0604030504040204" pitchFamily="34" charset="0"/>
              </a:rPr>
              <a:t>The evaluation of the solution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▲ </a:t>
            </a:r>
            <a:r>
              <a:rPr lang="en-US" altLang="zh-CN" sz="2600" dirty="0">
                <a:latin typeface="Verdana" panose="020B0604030504040204" pitchFamily="34" charset="0"/>
              </a:rPr>
              <a:t>Conclusion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A02228-E07D-453D-97C5-D3CAA157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A41289-E7FC-406D-857D-AF79D2FD3FEC}"/>
              </a:ext>
            </a:extLst>
          </p:cNvPr>
          <p:cNvSpPr/>
          <p:nvPr/>
        </p:nvSpPr>
        <p:spPr>
          <a:xfrm>
            <a:off x="0" y="1317390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2" name="Text Box 236">
            <a:extLst>
              <a:ext uri="{FF2B5EF4-FFF2-40B4-BE49-F238E27FC236}">
                <a16:creationId xmlns:a16="http://schemas.microsoft.com/office/drawing/2014/main" id="{AA30393F-62D1-4EE3-927C-880C13BC5B6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23" name="Text Box 241">
            <a:extLst>
              <a:ext uri="{FF2B5EF4-FFF2-40B4-BE49-F238E27FC236}">
                <a16:creationId xmlns:a16="http://schemas.microsoft.com/office/drawing/2014/main" id="{E28B1CEC-1554-47F6-BC73-2C07F6041B8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25" name="Text Box 246">
            <a:extLst>
              <a:ext uri="{FF2B5EF4-FFF2-40B4-BE49-F238E27FC236}">
                <a16:creationId xmlns:a16="http://schemas.microsoft.com/office/drawing/2014/main" id="{F412D7B2-3E84-4801-9A8A-2DD996E73F8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主体研究 </a:t>
            </a:r>
          </a:p>
        </p:txBody>
      </p:sp>
      <p:sp>
        <p:nvSpPr>
          <p:cNvPr id="26" name="Text Box 231">
            <a:extLst>
              <a:ext uri="{FF2B5EF4-FFF2-40B4-BE49-F238E27FC236}">
                <a16:creationId xmlns:a16="http://schemas.microsoft.com/office/drawing/2014/main" id="{7113DFB6-B355-4B1C-A393-70151BE5296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FAEC37-F992-465D-995D-3C5766838A45}"/>
              </a:ext>
            </a:extLst>
          </p:cNvPr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8" name="Text Box 241">
            <a:extLst>
              <a:ext uri="{FF2B5EF4-FFF2-40B4-BE49-F238E27FC236}">
                <a16:creationId xmlns:a16="http://schemas.microsoft.com/office/drawing/2014/main" id="{60A0391D-15AF-4CBF-858F-EA02A17C71C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0468" y="2735582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0" name="Text Box 241">
            <a:extLst>
              <a:ext uri="{FF2B5EF4-FFF2-40B4-BE49-F238E27FC236}">
                <a16:creationId xmlns:a16="http://schemas.microsoft.com/office/drawing/2014/main" id="{8ACDD57A-42F6-4D2F-8F03-2ABCB508B2B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1" name="Text Box 241">
            <a:extLst>
              <a:ext uri="{FF2B5EF4-FFF2-40B4-BE49-F238E27FC236}">
                <a16:creationId xmlns:a16="http://schemas.microsoft.com/office/drawing/2014/main" id="{495694B9-F061-4166-AC59-F978DBCA45C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748"/>
    </mc:Choice>
    <mc:Fallback>
      <p:transition advTm="2474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0" y="45085"/>
            <a:ext cx="8046720" cy="6771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0" y="0"/>
            <a:ext cx="8046720" cy="85598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14173" y="855980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95" y="102235"/>
            <a:ext cx="769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 1:  lack of impact </a:t>
            </a:r>
          </a:p>
        </p:txBody>
      </p:sp>
      <p:sp>
        <p:nvSpPr>
          <p:cNvPr id="43" name="矩形 42"/>
          <p:cNvSpPr/>
          <p:nvPr/>
        </p:nvSpPr>
        <p:spPr>
          <a:xfrm>
            <a:off x="1855663" y="1245569"/>
            <a:ext cx="7147709" cy="243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▲ From Google searches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Verdana" panose="020B0604030504040204" pitchFamily="34" charset="0"/>
                <a:ea typeface="Microsoft YaHei Light" panose="020B0503020204020204" pitchFamily="34" charset="-122"/>
                <a:sym typeface="+mn-ea"/>
              </a:rPr>
              <a:t>             - BI decrease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Verdana" panose="020B0604030504040204" pitchFamily="34" charset="0"/>
                <a:ea typeface="Microsoft YaHei Light" panose="020B0503020204020204" pitchFamily="34" charset="-122"/>
              </a:rPr>
              <a:t>           (</a:t>
            </a:r>
            <a:r>
              <a:rPr lang="en-GB" altLang="zh-CN" sz="2600" dirty="0">
                <a:latin typeface="Verdana" panose="020B0604030504040204" pitchFamily="34" charset="0"/>
                <a:ea typeface="Microsoft YaHei Light" panose="020B0503020204020204" pitchFamily="34" charset="-122"/>
              </a:rPr>
              <a:t>trends.google.com, 2012)</a:t>
            </a:r>
            <a:endParaRPr lang="en-US" altLang="zh-CN" sz="2600" dirty="0">
              <a:latin typeface="Verdana" panose="020B0604030504040204" pitchFamily="34" charset="0"/>
              <a:ea typeface="Microsoft YaHei Light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Verdana" panose="020B0604030504040204" pitchFamily="34" charset="0"/>
              <a:ea typeface="Microsoft YaHei Light" panose="020B0503020204020204" pitchFamily="34" charset="-122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EAA166-B930-4DC1-9B96-F4209D9D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51BCA0-AC3C-4B6A-B9A0-5A287852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856" y="3285891"/>
            <a:ext cx="6992748" cy="20660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0E09C6-41AA-4515-A700-DAA79AB67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632" y="5402524"/>
            <a:ext cx="1998119" cy="6773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A8ECA2-0A20-4D63-80F2-08F72F74D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268" y="5463737"/>
            <a:ext cx="1934619" cy="6011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0EF6D7-6625-4D84-9F71-F761A343C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326" y="5455637"/>
            <a:ext cx="1807620" cy="63076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755F5C3-ED44-4EC1-9D38-08E0BCD4D16F}"/>
              </a:ext>
            </a:extLst>
          </p:cNvPr>
          <p:cNvSpPr/>
          <p:nvPr/>
        </p:nvSpPr>
        <p:spPr>
          <a:xfrm>
            <a:off x="0" y="1740901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5" name="Text Box 236">
            <a:extLst>
              <a:ext uri="{FF2B5EF4-FFF2-40B4-BE49-F238E27FC236}">
                <a16:creationId xmlns:a16="http://schemas.microsoft.com/office/drawing/2014/main" id="{25B5F2A4-6C07-4A13-85D4-E1B5A11415C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26" name="Text Box 241">
            <a:extLst>
              <a:ext uri="{FF2B5EF4-FFF2-40B4-BE49-F238E27FC236}">
                <a16:creationId xmlns:a16="http://schemas.microsoft.com/office/drawing/2014/main" id="{B69F4D4E-7AAA-478F-A507-EF15D4B793C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27" name="Text Box 246">
            <a:extLst>
              <a:ext uri="{FF2B5EF4-FFF2-40B4-BE49-F238E27FC236}">
                <a16:creationId xmlns:a16="http://schemas.microsoft.com/office/drawing/2014/main" id="{BCBB0F17-5A00-40C4-B9A0-2A357C6AAF9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主体研究 </a:t>
            </a:r>
          </a:p>
        </p:txBody>
      </p:sp>
      <p:sp>
        <p:nvSpPr>
          <p:cNvPr id="28" name="Text Box 231">
            <a:extLst>
              <a:ext uri="{FF2B5EF4-FFF2-40B4-BE49-F238E27FC236}">
                <a16:creationId xmlns:a16="http://schemas.microsoft.com/office/drawing/2014/main" id="{70F76205-5235-4055-BC84-5E1A060B07F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8DF9626-ADA9-4A6E-860B-A98EF5A1B8F8}"/>
              </a:ext>
            </a:extLst>
          </p:cNvPr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7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0" name="Text Box 241">
            <a:extLst>
              <a:ext uri="{FF2B5EF4-FFF2-40B4-BE49-F238E27FC236}">
                <a16:creationId xmlns:a16="http://schemas.microsoft.com/office/drawing/2014/main" id="{9EA91955-0E3B-4BAB-AAE6-92290C96669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0468" y="2735582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1" name="Text Box 241">
            <a:extLst>
              <a:ext uri="{FF2B5EF4-FFF2-40B4-BE49-F238E27FC236}">
                <a16:creationId xmlns:a16="http://schemas.microsoft.com/office/drawing/2014/main" id="{A1B95CE9-A97E-40A4-82C0-B4EB2CC5480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2" name="Text Box 241">
            <a:extLst>
              <a:ext uri="{FF2B5EF4-FFF2-40B4-BE49-F238E27FC236}">
                <a16:creationId xmlns:a16="http://schemas.microsoft.com/office/drawing/2014/main" id="{AF449B89-5254-4150-B88C-D8F160BFED4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F18CECC-08C7-4EBE-97E2-890CBDC6E89E}"/>
              </a:ext>
            </a:extLst>
          </p:cNvPr>
          <p:cNvCxnSpPr/>
          <p:nvPr/>
        </p:nvCxnSpPr>
        <p:spPr>
          <a:xfrm>
            <a:off x="2835275" y="4600876"/>
            <a:ext cx="0" cy="94808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222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2303"/>
    </mc:Choice>
    <mc:Fallback>
      <p:transition advTm="5230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0" y="45085"/>
            <a:ext cx="8046720" cy="6771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0" y="0"/>
            <a:ext cx="8046720" cy="85598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02716" y="95233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95" y="102235"/>
            <a:ext cx="769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 1:  lack of impact </a:t>
            </a:r>
          </a:p>
        </p:txBody>
      </p:sp>
      <p:sp>
        <p:nvSpPr>
          <p:cNvPr id="43" name="矩形 42"/>
          <p:cNvSpPr/>
          <p:nvPr/>
        </p:nvSpPr>
        <p:spPr>
          <a:xfrm>
            <a:off x="1402715" y="5527975"/>
            <a:ext cx="7399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CN" dirty="0">
                <a:latin typeface="Verdana" panose="020B0604030504040204" pitchFamily="34" charset="0"/>
              </a:rPr>
              <a:t>(Statista Research Department, 2019)</a:t>
            </a:r>
            <a:endParaRPr lang="en-US" altLang="zh-CN" b="1" dirty="0">
              <a:latin typeface="Verdana" panose="020B0604030504040204" pitchFamily="34" charset="0"/>
            </a:endParaRP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6E4C9D-269B-41D4-94AE-3820C11C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2D3EE11-E249-4572-8732-7B73390149DB}"/>
              </a:ext>
            </a:extLst>
          </p:cNvPr>
          <p:cNvSpPr/>
          <p:nvPr/>
        </p:nvSpPr>
        <p:spPr>
          <a:xfrm>
            <a:off x="0" y="1736088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5" name="Text Box 236">
            <a:extLst>
              <a:ext uri="{FF2B5EF4-FFF2-40B4-BE49-F238E27FC236}">
                <a16:creationId xmlns:a16="http://schemas.microsoft.com/office/drawing/2014/main" id="{4E7933F3-DDAC-4F4C-9AFB-74FA7CF8B41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26" name="Text Box 241">
            <a:extLst>
              <a:ext uri="{FF2B5EF4-FFF2-40B4-BE49-F238E27FC236}">
                <a16:creationId xmlns:a16="http://schemas.microsoft.com/office/drawing/2014/main" id="{259C6815-F125-4D01-89C0-FAFE20CCEBE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28" name="Text Box 246">
            <a:extLst>
              <a:ext uri="{FF2B5EF4-FFF2-40B4-BE49-F238E27FC236}">
                <a16:creationId xmlns:a16="http://schemas.microsoft.com/office/drawing/2014/main" id="{4C7FC041-D818-4928-A675-86F2E5AE30C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主体研究 </a:t>
            </a:r>
          </a:p>
        </p:txBody>
      </p:sp>
      <p:sp>
        <p:nvSpPr>
          <p:cNvPr id="29" name="Text Box 231">
            <a:extLst>
              <a:ext uri="{FF2B5EF4-FFF2-40B4-BE49-F238E27FC236}">
                <a16:creationId xmlns:a16="http://schemas.microsoft.com/office/drawing/2014/main" id="{CD0D9FD0-F1FB-4581-9832-962E3CF7A48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589AAFA-6D8B-431F-902B-D6AC7DB2F954}"/>
              </a:ext>
            </a:extLst>
          </p:cNvPr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1" name="Text Box 241">
            <a:extLst>
              <a:ext uri="{FF2B5EF4-FFF2-40B4-BE49-F238E27FC236}">
                <a16:creationId xmlns:a16="http://schemas.microsoft.com/office/drawing/2014/main" id="{8C0464CA-53E6-4EBC-B4EE-49BF9B96856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6949" y="2763861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2" name="Text Box 241">
            <a:extLst>
              <a:ext uri="{FF2B5EF4-FFF2-40B4-BE49-F238E27FC236}">
                <a16:creationId xmlns:a16="http://schemas.microsoft.com/office/drawing/2014/main" id="{078B9E6F-79EA-47CB-A00F-83FEAF7C195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3" name="Text Box 241">
            <a:extLst>
              <a:ext uri="{FF2B5EF4-FFF2-40B4-BE49-F238E27FC236}">
                <a16:creationId xmlns:a16="http://schemas.microsoft.com/office/drawing/2014/main" id="{524CD399-8DA4-4388-87C2-3F966B0DF8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F328F4E2-2BF7-4963-B16D-C600463BAC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7831822"/>
              </p:ext>
            </p:extLst>
          </p:nvPr>
        </p:nvGraphicFramePr>
        <p:xfrm>
          <a:off x="1737270" y="1387428"/>
          <a:ext cx="6829214" cy="3889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3000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5609"/>
    </mc:Choice>
    <mc:Fallback>
      <p:transition advTm="656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0" y="45085"/>
            <a:ext cx="8046720" cy="6771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0" y="0"/>
            <a:ext cx="8046720" cy="85598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02716" y="95233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23304" y="102235"/>
            <a:ext cx="80134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Solution1: Data Science for Everyone</a:t>
            </a:r>
          </a:p>
          <a:p>
            <a:endParaRPr lang="en-US" sz="3200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66098" y="1038378"/>
            <a:ext cx="7120701" cy="3895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▲ </a:t>
            </a:r>
            <a:r>
              <a:rPr lang="en-US" altLang="zh-CN" sz="2400" dirty="0">
                <a:latin typeface="Verdana" panose="020B0604030504040204" pitchFamily="34" charset="0"/>
              </a:rPr>
              <a:t>Data scientist participant in decision making     &amp; executive accessible to the data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</a:rPr>
              <a:t>(Işık, Jones and Sidorova, 2012 )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</a:rPr>
              <a:t>+ </a:t>
            </a:r>
            <a:r>
              <a:rPr lang="en-US" altLang="zh-CN" sz="2400" b="1" dirty="0">
                <a:latin typeface="Verdana" panose="020B0604030504040204" pitchFamily="34" charset="0"/>
              </a:rPr>
              <a:t>SCIENTIFIC</a:t>
            </a:r>
            <a:r>
              <a:rPr lang="en-US" altLang="zh-CN" sz="2400" dirty="0">
                <a:latin typeface="Verdana" panose="020B0604030504040204" pitchFamily="34" charset="0"/>
              </a:rPr>
              <a:t>: Decision making scientific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</a:rPr>
              <a:t>- </a:t>
            </a:r>
            <a:r>
              <a:rPr lang="en-US" altLang="zh-CN" sz="2400" b="1" dirty="0">
                <a:latin typeface="Verdana" panose="020B0604030504040204" pitchFamily="34" charset="0"/>
              </a:rPr>
              <a:t>LACK TALENT</a:t>
            </a:r>
            <a:r>
              <a:rPr lang="en-US" altLang="zh-CN" sz="2400" dirty="0">
                <a:latin typeface="Verdana" panose="020B0604030504040204" pitchFamily="34" charset="0"/>
              </a:rPr>
              <a:t>: Hard to master both of them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D94784-475C-440E-8FFA-1ABCED23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939FFB7-6017-4387-8AE6-B2032E244B8E}"/>
              </a:ext>
            </a:extLst>
          </p:cNvPr>
          <p:cNvSpPr/>
          <p:nvPr/>
        </p:nvSpPr>
        <p:spPr>
          <a:xfrm>
            <a:off x="0" y="2188479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3" name="Text Box 236">
            <a:extLst>
              <a:ext uri="{FF2B5EF4-FFF2-40B4-BE49-F238E27FC236}">
                <a16:creationId xmlns:a16="http://schemas.microsoft.com/office/drawing/2014/main" id="{6F0DB9C8-23A2-4F4F-8CC2-25E958F7946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25" name="Text Box 241">
            <a:extLst>
              <a:ext uri="{FF2B5EF4-FFF2-40B4-BE49-F238E27FC236}">
                <a16:creationId xmlns:a16="http://schemas.microsoft.com/office/drawing/2014/main" id="{7D72C8D1-991B-4D30-8EF0-0C095A91A46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26" name="Text Box 246">
            <a:extLst>
              <a:ext uri="{FF2B5EF4-FFF2-40B4-BE49-F238E27FC236}">
                <a16:creationId xmlns:a16="http://schemas.microsoft.com/office/drawing/2014/main" id="{2B383FC1-404F-467E-BA38-08684650927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主体研究 </a:t>
            </a:r>
          </a:p>
        </p:txBody>
      </p:sp>
      <p:sp>
        <p:nvSpPr>
          <p:cNvPr id="27" name="Text Box 231">
            <a:extLst>
              <a:ext uri="{FF2B5EF4-FFF2-40B4-BE49-F238E27FC236}">
                <a16:creationId xmlns:a16="http://schemas.microsoft.com/office/drawing/2014/main" id="{036D9381-8AC8-4B2A-8A7B-119F531A17F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9D36DF-C184-4318-8172-96D9027C8FC2}"/>
              </a:ext>
            </a:extLst>
          </p:cNvPr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9" name="Text Box 241">
            <a:extLst>
              <a:ext uri="{FF2B5EF4-FFF2-40B4-BE49-F238E27FC236}">
                <a16:creationId xmlns:a16="http://schemas.microsoft.com/office/drawing/2014/main" id="{165E66E3-2975-4C53-9FCF-F1E1C1D3716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0468" y="2735582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0" name="Text Box 241">
            <a:extLst>
              <a:ext uri="{FF2B5EF4-FFF2-40B4-BE49-F238E27FC236}">
                <a16:creationId xmlns:a16="http://schemas.microsoft.com/office/drawing/2014/main" id="{F70A1F70-9C6F-4FA0-8D8B-31D0DABE074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1" name="Text Box 241">
            <a:extLst>
              <a:ext uri="{FF2B5EF4-FFF2-40B4-BE49-F238E27FC236}">
                <a16:creationId xmlns:a16="http://schemas.microsoft.com/office/drawing/2014/main" id="{F86D1D8C-D959-4FA0-99D4-CE8C7E8E6D1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655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54"/>
    </mc:Choice>
    <mc:Fallback>
      <p:transition advTm="185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0" y="45085"/>
            <a:ext cx="8046720" cy="6771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0" y="0"/>
            <a:ext cx="8046720" cy="85598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02716" y="95233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95" y="102235"/>
            <a:ext cx="8013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Solution2 : 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Visualization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66100" y="1981660"/>
            <a:ext cx="6677938" cy="3895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▲ </a:t>
            </a:r>
            <a:r>
              <a:rPr lang="it-IT" altLang="zh-CN" sz="24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P</a:t>
            </a:r>
            <a:r>
              <a:rPr lang="it-IT" altLang="zh-CN" sz="2400" dirty="0">
                <a:latin typeface="Verdana" panose="020B0604030504040204" pitchFamily="34" charset="0"/>
              </a:rPr>
              <a:t>resent data in visuals ways: figure</a:t>
            </a:r>
          </a:p>
          <a:p>
            <a:pPr>
              <a:lnSpc>
                <a:spcPct val="150000"/>
              </a:lnSpc>
            </a:pPr>
            <a:r>
              <a:rPr lang="it-IT" altLang="zh-CN" sz="2400" b="1" dirty="0">
                <a:latin typeface="Verdana" panose="020B0604030504040204" pitchFamily="34" charset="0"/>
              </a:rPr>
              <a:t>X </a:t>
            </a:r>
            <a:r>
              <a:rPr lang="it-IT" altLang="zh-CN" sz="2400" dirty="0">
                <a:latin typeface="Verdana" panose="020B0604030504040204" pitchFamily="34" charset="0"/>
              </a:rPr>
              <a:t>Not excel</a:t>
            </a:r>
            <a:endParaRPr lang="en-US" altLang="zh-CN" sz="2400" dirty="0"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</a:rPr>
              <a:t>(Işık, Jones and Sidorova, 2012 )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</a:rPr>
              <a:t>+ </a:t>
            </a:r>
            <a:r>
              <a:rPr lang="en-US" altLang="zh-CN" sz="2400" b="1" dirty="0">
                <a:latin typeface="Verdana" panose="020B0604030504040204" pitchFamily="34" charset="0"/>
              </a:rPr>
              <a:t>TRUST</a:t>
            </a:r>
            <a:r>
              <a:rPr lang="en-US" altLang="zh-CN" sz="2400" dirty="0">
                <a:latin typeface="Verdana" panose="020B0604030504040204" pitchFamily="34" charset="0"/>
              </a:rPr>
              <a:t>: Data is more  trustworthy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</a:rPr>
              <a:t>- </a:t>
            </a:r>
            <a:r>
              <a:rPr lang="en-US" altLang="zh-CN" sz="2400" b="1" dirty="0">
                <a:latin typeface="Verdana" panose="020B0604030504040204" pitchFamily="34" charset="0"/>
              </a:rPr>
              <a:t>COST</a:t>
            </a:r>
            <a:r>
              <a:rPr lang="en-US" altLang="zh-CN" sz="2400" dirty="0">
                <a:latin typeface="Verdana" panose="020B0604030504040204" pitchFamily="34" charset="0"/>
              </a:rPr>
              <a:t>: Special tools | tableau- </a:t>
            </a:r>
            <a:r>
              <a:rPr lang="en-US" altLang="zh-CN" sz="2400" b="1" dirty="0">
                <a:latin typeface="Verdana" panose="020B0604030504040204" pitchFamily="34" charset="0"/>
              </a:rPr>
              <a:t>too expensive !!!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D94784-475C-440E-8FFA-1ABCED23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BF4AF0-FCD7-4244-A61C-04F45BC0BE3A}"/>
              </a:ext>
            </a:extLst>
          </p:cNvPr>
          <p:cNvSpPr/>
          <p:nvPr/>
        </p:nvSpPr>
        <p:spPr>
          <a:xfrm>
            <a:off x="0" y="2193293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3" name="Text Box 236">
            <a:extLst>
              <a:ext uri="{FF2B5EF4-FFF2-40B4-BE49-F238E27FC236}">
                <a16:creationId xmlns:a16="http://schemas.microsoft.com/office/drawing/2014/main" id="{A9E602B1-F425-48A1-9F82-755935A61E1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25" name="Text Box 241">
            <a:extLst>
              <a:ext uri="{FF2B5EF4-FFF2-40B4-BE49-F238E27FC236}">
                <a16:creationId xmlns:a16="http://schemas.microsoft.com/office/drawing/2014/main" id="{5FE78255-0E19-4577-88AA-2D55119EA07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26" name="Text Box 246">
            <a:extLst>
              <a:ext uri="{FF2B5EF4-FFF2-40B4-BE49-F238E27FC236}">
                <a16:creationId xmlns:a16="http://schemas.microsoft.com/office/drawing/2014/main" id="{DF451589-F376-418B-B53E-0F6404BF609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主体研究 </a:t>
            </a:r>
          </a:p>
        </p:txBody>
      </p:sp>
      <p:sp>
        <p:nvSpPr>
          <p:cNvPr id="27" name="Text Box 231">
            <a:extLst>
              <a:ext uri="{FF2B5EF4-FFF2-40B4-BE49-F238E27FC236}">
                <a16:creationId xmlns:a16="http://schemas.microsoft.com/office/drawing/2014/main" id="{84D36ED4-42CD-4AF1-9787-F0D14D0A644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5D6B318-0003-4B52-AF16-2BFA38AAF610}"/>
              </a:ext>
            </a:extLst>
          </p:cNvPr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9" name="Text Box 241">
            <a:extLst>
              <a:ext uri="{FF2B5EF4-FFF2-40B4-BE49-F238E27FC236}">
                <a16:creationId xmlns:a16="http://schemas.microsoft.com/office/drawing/2014/main" id="{6A0E047A-21B1-4B21-8BF2-353135F37C7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0468" y="2735582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0" name="Text Box 241">
            <a:extLst>
              <a:ext uri="{FF2B5EF4-FFF2-40B4-BE49-F238E27FC236}">
                <a16:creationId xmlns:a16="http://schemas.microsoft.com/office/drawing/2014/main" id="{78B4ADD9-FE67-4DC4-B312-09E5BEE1F02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1" name="Text Box 241">
            <a:extLst>
              <a:ext uri="{FF2B5EF4-FFF2-40B4-BE49-F238E27FC236}">
                <a16:creationId xmlns:a16="http://schemas.microsoft.com/office/drawing/2014/main" id="{502D1B29-7AFB-4587-900A-24C696209C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204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1709"/>
    </mc:Choice>
    <mc:Fallback>
      <p:transition advTm="5170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0" y="45085"/>
            <a:ext cx="8046720" cy="6771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97280" y="0"/>
            <a:ext cx="8046720" cy="85598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02716" y="95233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95" y="102235"/>
            <a:ext cx="7696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 2: Unstructured data</a:t>
            </a:r>
          </a:p>
        </p:txBody>
      </p:sp>
      <p:sp>
        <p:nvSpPr>
          <p:cNvPr id="43" name="矩形 42"/>
          <p:cNvSpPr/>
          <p:nvPr/>
        </p:nvSpPr>
        <p:spPr>
          <a:xfrm>
            <a:off x="1717657" y="1177710"/>
            <a:ext cx="6954705" cy="169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sym typeface="+mn-ea"/>
              </a:rPr>
              <a:t>▲ </a:t>
            </a:r>
            <a:r>
              <a:rPr lang="en-US" altLang="zh-CN" sz="2400" dirty="0">
                <a:latin typeface="Verdana" panose="020B0604030504040204" pitchFamily="34" charset="0"/>
              </a:rPr>
              <a:t>Data more than one source(picture, voice, text..) for Alibaba’s business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Verdana" panose="020B0604030504040204" pitchFamily="34" charset="0"/>
                <a:sym typeface="+mn-ea"/>
              </a:rPr>
              <a:t>▲</a:t>
            </a:r>
            <a:r>
              <a:rPr lang="en-US" altLang="zh-CN" sz="2400" dirty="0">
                <a:latin typeface="Verdana" panose="020B0604030504040204" pitchFamily="34" charset="0"/>
              </a:rPr>
              <a:t> feature-&gt; format(Corbitt,2003)</a:t>
            </a:r>
            <a:endParaRPr lang="en-US" altLang="zh-CN" sz="2400" dirty="0">
              <a:latin typeface="Verdana" panose="020B0604030504040204" pitchFamily="34" charset="0"/>
              <a:sym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FA8010-AD50-473E-B9D2-5DB7736A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E0A706-EE01-488B-9E37-04CA1D107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7" r="4467" b="13385"/>
          <a:stretch/>
        </p:blipFill>
        <p:spPr>
          <a:xfrm>
            <a:off x="2310551" y="3710236"/>
            <a:ext cx="5620178" cy="281290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5423541-2B80-4489-B525-5A603EEB2C98}"/>
              </a:ext>
            </a:extLst>
          </p:cNvPr>
          <p:cNvSpPr/>
          <p:nvPr/>
        </p:nvSpPr>
        <p:spPr>
          <a:xfrm>
            <a:off x="0" y="1740899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1" name="Text Box 236">
            <a:extLst>
              <a:ext uri="{FF2B5EF4-FFF2-40B4-BE49-F238E27FC236}">
                <a16:creationId xmlns:a16="http://schemas.microsoft.com/office/drawing/2014/main" id="{143B2AB4-42A7-4074-905E-E7881288DD7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1792369"/>
            <a:ext cx="70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Problem</a:t>
            </a:r>
          </a:p>
        </p:txBody>
      </p:sp>
      <p:sp>
        <p:nvSpPr>
          <p:cNvPr id="26" name="Text Box 241">
            <a:extLst>
              <a:ext uri="{FF2B5EF4-FFF2-40B4-BE49-F238E27FC236}">
                <a16:creationId xmlns:a16="http://schemas.microsoft.com/office/drawing/2014/main" id="{898B1D76-0E47-48B2-9C35-9E96B46E086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273302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Solution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</a:p>
        </p:txBody>
      </p:sp>
      <p:sp>
        <p:nvSpPr>
          <p:cNvPr id="27" name="Text Box 246">
            <a:extLst>
              <a:ext uri="{FF2B5EF4-FFF2-40B4-BE49-F238E27FC236}">
                <a16:creationId xmlns:a16="http://schemas.microsoft.com/office/drawing/2014/main" id="{B5C11ED6-5D23-4AA8-85F3-E0682E0222A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主体研究 </a:t>
            </a:r>
          </a:p>
        </p:txBody>
      </p:sp>
      <p:sp>
        <p:nvSpPr>
          <p:cNvPr id="28" name="Text Box 231">
            <a:extLst>
              <a:ext uri="{FF2B5EF4-FFF2-40B4-BE49-F238E27FC236}">
                <a16:creationId xmlns:a16="http://schemas.microsoft.com/office/drawing/2014/main" id="{8A43D1B5-A871-4BD6-871A-41AC6B0584F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40220" y="1343186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Overview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285902-9F26-4300-920A-7417EC2EA46E}"/>
              </a:ext>
            </a:extLst>
          </p:cNvPr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0" name="Text Box 241">
            <a:extLst>
              <a:ext uri="{FF2B5EF4-FFF2-40B4-BE49-F238E27FC236}">
                <a16:creationId xmlns:a16="http://schemas.microsoft.com/office/drawing/2014/main" id="{C33B9CD8-4F24-4586-B150-43B8A9C1347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0468" y="2735582"/>
            <a:ext cx="8611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Conclusion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1" name="Text Box 241">
            <a:extLst>
              <a:ext uri="{FF2B5EF4-FFF2-40B4-BE49-F238E27FC236}">
                <a16:creationId xmlns:a16="http://schemas.microsoft.com/office/drawing/2014/main" id="{CA2E7414-B93B-4C01-8E17-152A6D8EF80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7982" y="3216565"/>
            <a:ext cx="7938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Reference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32" name="Text Box 241">
            <a:extLst>
              <a:ext uri="{FF2B5EF4-FFF2-40B4-BE49-F238E27FC236}">
                <a16:creationId xmlns:a16="http://schemas.microsoft.com/office/drawing/2014/main" id="{7D48429E-55CC-42CC-9417-3438DA02A26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0546" y="826614"/>
            <a:ext cx="922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Background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4429"/>
    </mc:Choice>
    <mc:Fallback>
      <p:transition advTm="104429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1255</Words>
  <Application>Microsoft Office PowerPoint</Application>
  <PresentationFormat>全屏显示(4:3)</PresentationFormat>
  <Paragraphs>189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Microsoft YaHei Light</vt:lpstr>
      <vt:lpstr>等线</vt:lpstr>
      <vt:lpstr>微软雅黑</vt:lpstr>
      <vt:lpstr>Arial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朱 明远</cp:lastModifiedBy>
  <cp:revision>367</cp:revision>
  <dcterms:created xsi:type="dcterms:W3CDTF">2019-04-10T02:23:00Z</dcterms:created>
  <dcterms:modified xsi:type="dcterms:W3CDTF">2019-08-27T01:07:28Z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